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45"/>
  </p:notesMasterIdLst>
  <p:sldIdLst>
    <p:sldId id="256" r:id="rId3"/>
    <p:sldId id="264" r:id="rId4"/>
    <p:sldId id="274" r:id="rId5"/>
    <p:sldId id="277" r:id="rId6"/>
    <p:sldId id="278" r:id="rId7"/>
    <p:sldId id="273" r:id="rId8"/>
    <p:sldId id="279" r:id="rId9"/>
    <p:sldId id="280" r:id="rId10"/>
    <p:sldId id="281" r:id="rId11"/>
    <p:sldId id="282" r:id="rId12"/>
    <p:sldId id="285" r:id="rId13"/>
    <p:sldId id="286" r:id="rId14"/>
    <p:sldId id="268" r:id="rId15"/>
    <p:sldId id="287" r:id="rId16"/>
    <p:sldId id="290" r:id="rId17"/>
    <p:sldId id="291" r:id="rId18"/>
    <p:sldId id="265" r:id="rId19"/>
    <p:sldId id="288" r:id="rId20"/>
    <p:sldId id="272" r:id="rId21"/>
    <p:sldId id="292" r:id="rId22"/>
    <p:sldId id="266" r:id="rId23"/>
    <p:sldId id="267" r:id="rId24"/>
    <p:sldId id="271" r:id="rId25"/>
    <p:sldId id="269" r:id="rId26"/>
    <p:sldId id="301" r:id="rId27"/>
    <p:sldId id="295" r:id="rId28"/>
    <p:sldId id="294" r:id="rId29"/>
    <p:sldId id="293" r:id="rId30"/>
    <p:sldId id="296" r:id="rId31"/>
    <p:sldId id="289" r:id="rId32"/>
    <p:sldId id="283" r:id="rId33"/>
    <p:sldId id="284" r:id="rId34"/>
    <p:sldId id="259" r:id="rId35"/>
    <p:sldId id="297" r:id="rId36"/>
    <p:sldId id="298" r:id="rId37"/>
    <p:sldId id="260" r:id="rId38"/>
    <p:sldId id="261" r:id="rId39"/>
    <p:sldId id="275" r:id="rId40"/>
    <p:sldId id="276" r:id="rId41"/>
    <p:sldId id="300" r:id="rId42"/>
    <p:sldId id="262" r:id="rId43"/>
    <p:sldId id="30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A"/>
    <a:srgbClr val="FFFDEA"/>
    <a:srgbClr val="FFFDE9"/>
    <a:srgbClr val="FFFDE8"/>
    <a:srgbClr val="FFFFFF"/>
    <a:srgbClr val="EFC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2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>
        <p:guide orient="horz" pos="21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B42B1-6AA7-4717-808E-6A6D5AA3003C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1ACD-C2BD-4F2C-B37C-8642EBE4B2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41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2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56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15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84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5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14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09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8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642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49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01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0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615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55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561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38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780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479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99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276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566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158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64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0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52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82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80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74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98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67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0CC82E-8637-4345-8B21-9AEBB1E5C095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929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FCF9-8905-46D3-89F9-98CE77F9CC33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DB8A-7E50-4AC9-A4CC-EE08E913B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7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o0vASBX8CQ0&amp;t=62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="" xmlns:a16="http://schemas.microsoft.com/office/drawing/2014/main" id="{1C4FDBE2-32F7-4AC4-A40C-C51C65B1D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23950" y="3005252"/>
            <a:ext cx="6508851" cy="2031325"/>
          </a:xfr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Infância:</a:t>
            </a:r>
            <a: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Janela de Oportunidades</a:t>
            </a:r>
            <a:b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Saúde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0405" y="5860002"/>
            <a:ext cx="4715941" cy="940770"/>
          </a:xfr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Evelyn Eisenstein</a:t>
            </a:r>
          </a:p>
          <a:p>
            <a:r>
              <a:rPr lang="pt-BR" sz="1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 – Novembro de 2020</a:t>
            </a:r>
          </a:p>
        </p:txBody>
      </p:sp>
      <p:sp>
        <p:nvSpPr>
          <p:cNvPr id="24" name="Freeform: Shape 18">
            <a:extLst>
              <a:ext uri="{FF2B5EF4-FFF2-40B4-BE49-F238E27FC236}">
                <a16:creationId xmlns="" xmlns:a16="http://schemas.microsoft.com/office/drawing/2014/main" id="{EBF4792E-DF83-4D24-9924-01EC30A32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5837328-A57C-47AA-B520-C83F4A6BD1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E2B33195-5BCA-4BB7-A82D-67395226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C13B933-1C5B-43AF-8656-2E9298BC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" y="2694422"/>
            <a:ext cx="3146891" cy="1337428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="" xmlns:a16="http://schemas.microsoft.com/office/drawing/2014/main" id="{F60F24E1-1463-4A70-BF57-A1A6A2F35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80" y="133707"/>
            <a:ext cx="2488039" cy="2488039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A03A6A2-7849-4179-B68F-C11DDDB23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5087D06E-8904-45E1-A044-5A0F0D66E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404" y="941823"/>
            <a:ext cx="2518129" cy="130942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02F90F5-46CD-4B9C-B2C4-41490B7D1F7C}"/>
              </a:ext>
            </a:extLst>
          </p:cNvPr>
          <p:cNvSpPr txBox="1"/>
          <p:nvPr/>
        </p:nvSpPr>
        <p:spPr>
          <a:xfrm>
            <a:off x="7159319" y="5125124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Módulo 3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2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graffiti&#10;&#10;Descrição gerada automaticamente">
            <a:extLst>
              <a:ext uri="{FF2B5EF4-FFF2-40B4-BE49-F238E27FC236}">
                <a16:creationId xmlns="" xmlns:a16="http://schemas.microsoft.com/office/drawing/2014/main" id="{6C359E97-A3D4-4667-A68E-403059DEA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3" y="473145"/>
            <a:ext cx="10166554" cy="59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6673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Transtornos da Fala e Linguagem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09349"/>
            <a:ext cx="11820525" cy="559922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Má-formações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congênitas do canal auditivo interno ou externo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Perdas da audição,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hipoacusias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surdez de causas congênitas, ou pós-infecções ou uso de medicamentos com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oto-toxicidade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podendo ser problemas de condução (bloqueio na transmissão do som) ou perdas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sensorineural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(dano ao nervo ou às células cocleares)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Disfluências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(tartamudez) e rupturas involuntárias do fluxo da fala (gagueira) com repetição da frase, hesitação, interjeição, palavras incompletas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Otites recorrentes e crônicas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Cerumen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cêra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 objetos estranhos no canal auditivo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Respiradores bucais com obstrução nasal (rinites alérgicas)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Problemas emocionais com retraimento e timidez na comunicação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Importância do rastreamento diagnóstico, audiometria e acompanhamento por fonoaudiologia.</a:t>
            </a:r>
          </a:p>
        </p:txBody>
      </p:sp>
    </p:spTree>
    <p:extLst>
      <p:ext uri="{BB962C8B-B14F-4D97-AF65-F5344CB8AC3E}">
        <p14:creationId xmlns:p14="http://schemas.microsoft.com/office/powerpoint/2010/main" val="161739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85BC13C-0AFF-46ED-BDEC-3859DA9B700A}"/>
              </a:ext>
            </a:extLst>
          </p:cNvPr>
          <p:cNvSpPr txBox="1"/>
          <p:nvPr/>
        </p:nvSpPr>
        <p:spPr>
          <a:xfrm>
            <a:off x="371475" y="333375"/>
            <a:ext cx="11820525" cy="614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2800" b="1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crianças maiores, as reações abaixo, apresentadas com frequência, podem ser indícios de perda da audição:</a:t>
            </a:r>
          </a:p>
          <a:p>
            <a:endParaRPr lang="pt-BR" dirty="0"/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Olhar muito para os lábio de quem fala;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 dificuldade de entender quando não se encontra defronte à pessoa que fala;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Pedir sempre que falem mais alto ou que repitam o que foi dito;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Falar sempre muito alto ou excessivamente baixo;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 dificuldade para a aprendizagem da leitura e/ou escrita;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Trocar letras quando escreve;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Trocar ou omitir fonemas quando fala;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 dificuldade para compreender o que lhe falam em voz baixa, à distância ou em ambientes ruidosos;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 dificuldade em se fazer entender;</a:t>
            </a:r>
          </a:p>
          <a:p>
            <a:pPr marL="534988" indent="-534988">
              <a:spcAft>
                <a:spcPts val="600"/>
              </a:spcAft>
              <a:buAutoNum type="arabicParenR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linguagem deficiente para sua idade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93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022"/>
            <a:ext cx="12192000" cy="90392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1064" y="158824"/>
            <a:ext cx="11217499" cy="280782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defTabSz="914400">
              <a:defRPr>
                <a:solidFill>
                  <a:schemeClr val="tx2"/>
                </a:solidFill>
              </a:defRPr>
            </a:lvl2pPr>
            <a:lvl3pPr defTabSz="914400">
              <a:defRPr>
                <a:solidFill>
                  <a:schemeClr val="tx2"/>
                </a:solidFill>
              </a:defRPr>
            </a:lvl3pPr>
            <a:lvl4pPr defTabSz="914400">
              <a:defRPr>
                <a:solidFill>
                  <a:schemeClr val="tx2"/>
                </a:solidFill>
              </a:defRPr>
            </a:lvl4pPr>
            <a:lvl5pPr defTabSz="914400">
              <a:defRPr>
                <a:solidFill>
                  <a:schemeClr val="tx2"/>
                </a:solidFill>
              </a:defRPr>
            </a:lvl5pPr>
            <a:lvl6pPr defTabSz="914400">
              <a:defRPr>
                <a:solidFill>
                  <a:schemeClr val="tx2"/>
                </a:solidFill>
              </a:defRPr>
            </a:lvl6pPr>
            <a:lvl7pPr defTabSz="914400">
              <a:defRPr>
                <a:solidFill>
                  <a:schemeClr val="tx2"/>
                </a:solidFill>
              </a:defRPr>
            </a:lvl7pPr>
            <a:lvl8pPr defTabSz="914400">
              <a:defRPr>
                <a:solidFill>
                  <a:schemeClr val="tx2"/>
                </a:solidFill>
              </a:defRPr>
            </a:lvl8pPr>
            <a:lvl9pPr defTabSz="914400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/>
              <a:t>Brincar</a:t>
            </a:r>
          </a:p>
          <a:p>
            <a:r>
              <a:rPr lang="pt-BR" sz="2800" dirty="0"/>
              <a:t>Coordenação motora grossa e fina</a:t>
            </a:r>
          </a:p>
          <a:p>
            <a:r>
              <a:rPr lang="pt-BR" sz="2800" dirty="0"/>
              <a:t>Atenção / foco</a:t>
            </a:r>
          </a:p>
          <a:p>
            <a:r>
              <a:rPr lang="pt-BR" sz="2800" dirty="0"/>
              <a:t>Habilidades </a:t>
            </a:r>
            <a:r>
              <a:rPr lang="pt-BR" sz="2800" dirty="0" err="1"/>
              <a:t>psico-motoras</a:t>
            </a:r>
            <a:endParaRPr lang="pt-BR" sz="2800" dirty="0"/>
          </a:p>
          <a:p>
            <a:r>
              <a:rPr lang="pt-BR" sz="2800" dirty="0"/>
              <a:t>Regras dos jogos e socialização (</a:t>
            </a:r>
            <a:r>
              <a:rPr lang="pt-BR" sz="2800" dirty="0" err="1"/>
              <a:t>perder-ganhar</a:t>
            </a:r>
            <a:r>
              <a:rPr lang="pt-B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390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das Habilidades Psicomotoras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71709"/>
            <a:ext cx="11820525" cy="542956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meses: sustentação da cabeça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6-8 meses : conseguir sentar 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e depois sem 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9-10 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meses: engatinhar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12-14 meses: andar com ajuda e depois sem apoio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16-18 meses: correr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18-24 meses: jogar bola e chutar bola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24-26 meses: pular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meses: andar para trás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3-4 anos: se equilibrar num pé só, sobe e desce degraus na escada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4-5 anos: andar de patinete, 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triciclo, pular amarelinha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6 anos: definição da lateralidade: direita ou esquerda</a:t>
            </a:r>
          </a:p>
        </p:txBody>
      </p:sp>
    </p:spTree>
    <p:extLst>
      <p:ext uri="{BB962C8B-B14F-4D97-AF65-F5344CB8AC3E}">
        <p14:creationId xmlns:p14="http://schemas.microsoft.com/office/powerpoint/2010/main" val="236333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834998" cy="1098762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das Habilidades 				      Psicomotoras finas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690688"/>
            <a:ext cx="11820525" cy="44862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6-8 meses: segura objetos e passa de uma mão para outra e para a boca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8-10 meses: oposição do polegar e indicador com </a:t>
            </a:r>
            <a:r>
              <a:rPr lang="pt-B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pinçamento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12-14 meses: coloca e tira objetos de uma caixa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14-16 meses: começa a construir e equilibrar torre de 2 cubos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18-20 meses: começa a rabiscar, segurar o crayon ou colorir no papel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anos: virar as páginas de livro, procurar figuras escondidas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3-4 anos: desenhar um círculo e a abotoar/desabotoar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5-6 anos: excelente domínio das habilidades psicomotoras finas, </a:t>
            </a:r>
            <a:endParaRPr lang="pt-B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 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noção de limites ou do perigo</a:t>
            </a:r>
          </a:p>
        </p:txBody>
      </p:sp>
    </p:spTree>
    <p:extLst>
      <p:ext uri="{BB962C8B-B14F-4D97-AF65-F5344CB8AC3E}">
        <p14:creationId xmlns:p14="http://schemas.microsoft.com/office/powerpoint/2010/main" val="225558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0" y="140192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transtornos da psicomotricidade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936012"/>
            <a:ext cx="11805634" cy="557492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Asfixia perinatal e parto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distócico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(fórceps), paralisia cerebral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Encefalopatia neonatal e infecções no primeiro ano de vida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Hipotonia focal ou geral / hipertonia e espasticidade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Microcefalia e macrocefalia (alterações do perímetro cefálico)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Síndromes genéticas (Down, Edwards,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Rett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Prader-Willi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outras)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Distrofias musculares de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Duchenne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Tumores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intracranianos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do equilíbrio (Sinal de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Romberg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da marcha na ponta dos pés, em linha reta, nos calcanhares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de coordenação motora e tremores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Crises convulsivas com déficit motor agudo e transitório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Síncope (desmaios) com perda transitória da consciência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de drogas, álcool e medicamentos</a:t>
            </a:r>
          </a:p>
        </p:txBody>
      </p:sp>
    </p:spTree>
    <p:extLst>
      <p:ext uri="{BB962C8B-B14F-4D97-AF65-F5344CB8AC3E}">
        <p14:creationId xmlns:p14="http://schemas.microsoft.com/office/powerpoint/2010/main" val="223706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65" y="2486722"/>
            <a:ext cx="6197865" cy="4118319"/>
          </a:xfrm>
          <a:prstGeom prst="rect">
            <a:avLst/>
          </a:prstGeom>
        </p:spPr>
      </p:pic>
      <p:pic>
        <p:nvPicPr>
          <p:cNvPr id="3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33374"/>
            <a:ext cx="5550382" cy="37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6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problemas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261" y="1272006"/>
            <a:ext cx="11820525" cy="471141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Manifestações de dificuldades no desenvolvimento da audição, fala, escrita e raciocínio podendo estar associadas aos transtornos sensoriais, retardo mental,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problemas emocionais e sociais 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influenciadas por traumas, estresse tóxico da violência ou abusos ou dificuldades familiares, culturais ou ambientais inapropriadas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Dislexia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falta do reconhecimento fluente, além da decodificação e soletração das palavras causando atraso na fala e aprendizado na leitura e aquisição de novas palavras;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Disgrafia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dificuldade na elaboração da linguagem escrita, alinhamento incorreto e mistura de letras minúsculas e maiúsculas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Discalculia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dificuldade associadas às questões que envolvem números, operações e conceitos e aplicações da matemática no raciocínio lógico</a:t>
            </a:r>
          </a:p>
        </p:txBody>
      </p:sp>
    </p:spTree>
    <p:extLst>
      <p:ext uri="{BB962C8B-B14F-4D97-AF65-F5344CB8AC3E}">
        <p14:creationId xmlns:p14="http://schemas.microsoft.com/office/powerpoint/2010/main" val="298345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36" y="225652"/>
            <a:ext cx="5972804" cy="64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7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E92401E-4387-472F-9009-2FBB2A699EA0}"/>
              </a:ext>
            </a:extLst>
          </p:cNvPr>
          <p:cNvSpPr txBox="1"/>
          <p:nvPr/>
        </p:nvSpPr>
        <p:spPr>
          <a:xfrm>
            <a:off x="371475" y="333375"/>
            <a:ext cx="11256580" cy="491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SzPct val="80000"/>
            </a:pPr>
            <a:r>
              <a:rPr lang="pt-BR" sz="3200" b="1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3:</a:t>
            </a:r>
          </a:p>
          <a:p>
            <a:pPr marL="457200">
              <a:lnSpc>
                <a:spcPct val="107000"/>
              </a:lnSpc>
            </a:pP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 fala/linguagem e principais problemas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das habilidades psicomotoras e principais problemas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questões sobre os direitos de brincar, atividades lúdicas, educativas, construtivas e participativas para socialização e aprendizagem de regras de convivência. Exercícios ao ar livre. </a:t>
            </a:r>
          </a:p>
        </p:txBody>
      </p:sp>
    </p:spTree>
    <p:extLst>
      <p:ext uri="{BB962C8B-B14F-4D97-AF65-F5344CB8AC3E}">
        <p14:creationId xmlns:p14="http://schemas.microsoft.com/office/powerpoint/2010/main" val="3521310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4904731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 físico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3" y="1197604"/>
            <a:ext cx="5991867" cy="2441719"/>
          </a:xfr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BC82A83-DF54-4EA8-B8B4-B9C81FF6BD92}"/>
              </a:ext>
            </a:extLst>
          </p:cNvPr>
          <p:cNvSpPr txBox="1"/>
          <p:nvPr/>
        </p:nvSpPr>
        <p:spPr>
          <a:xfrm>
            <a:off x="371475" y="2738169"/>
            <a:ext cx="11448818" cy="33299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sz="2800" dirty="0"/>
              <a:t>De acordo com a idade;</a:t>
            </a:r>
          </a:p>
          <a:p>
            <a:r>
              <a:rPr lang="pt-BR" sz="2800" dirty="0"/>
              <a:t>Prazerosa, lúdica e diária;</a:t>
            </a:r>
          </a:p>
          <a:p>
            <a:r>
              <a:rPr lang="pt-BR" sz="2800" dirty="0"/>
              <a:t>Evitar à noite. Até 3 horas antes de dormir;</a:t>
            </a:r>
          </a:p>
          <a:p>
            <a:r>
              <a:rPr lang="pt-BR" sz="2800" dirty="0"/>
              <a:t>Estimular contado com a natureza e animais;</a:t>
            </a:r>
          </a:p>
          <a:p>
            <a:r>
              <a:rPr lang="pt-BR" sz="2800" dirty="0"/>
              <a:t>Desenvolvimento global da criança: emocional, físico e social;</a:t>
            </a:r>
          </a:p>
          <a:p>
            <a:r>
              <a:rPr lang="pt-BR" sz="2800" dirty="0"/>
              <a:t>Interação social e desenvolvimento de habilidades relacionais.</a:t>
            </a:r>
          </a:p>
        </p:txBody>
      </p:sp>
    </p:spTree>
    <p:extLst>
      <p:ext uri="{BB962C8B-B14F-4D97-AF65-F5344CB8AC3E}">
        <p14:creationId xmlns:p14="http://schemas.microsoft.com/office/powerpoint/2010/main" val="34660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371475" y="1453838"/>
            <a:ext cx="11171188" cy="10878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a 3 anos ⇒ seguir  instinto natural de se movimentar</a:t>
            </a:r>
            <a:endParaRPr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anos ⇒ 180 min/dia </a:t>
            </a:r>
            <a:endParaRPr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 t="7395" b="62998"/>
          <a:stretch/>
        </p:blipFill>
        <p:spPr>
          <a:xfrm>
            <a:off x="4036741" y="2509024"/>
            <a:ext cx="7778500" cy="41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 txBox="1"/>
          <p:nvPr/>
        </p:nvSpPr>
        <p:spPr>
          <a:xfrm>
            <a:off x="371475" y="333375"/>
            <a:ext cx="5986387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defTabSz="914400">
              <a:defRPr>
                <a:solidFill>
                  <a:schemeClr val="tx2"/>
                </a:solidFill>
              </a:defRPr>
            </a:lvl2pPr>
            <a:lvl3pPr defTabSz="914400">
              <a:defRPr>
                <a:solidFill>
                  <a:schemeClr val="tx2"/>
                </a:solidFill>
              </a:defRPr>
            </a:lvl3pPr>
            <a:lvl4pPr defTabSz="914400">
              <a:defRPr>
                <a:solidFill>
                  <a:schemeClr val="tx2"/>
                </a:solidFill>
              </a:defRPr>
            </a:lvl4pPr>
            <a:lvl5pPr defTabSz="914400">
              <a:defRPr>
                <a:solidFill>
                  <a:schemeClr val="tx2"/>
                </a:solidFill>
              </a:defRPr>
            </a:lvl5pPr>
            <a:lvl6pPr defTabSz="914400">
              <a:defRPr>
                <a:solidFill>
                  <a:schemeClr val="tx2"/>
                </a:solidFill>
              </a:defRPr>
            </a:lvl6pPr>
            <a:lvl7pPr defTabSz="914400">
              <a:defRPr>
                <a:solidFill>
                  <a:schemeClr val="tx2"/>
                </a:solidFill>
              </a:defRPr>
            </a:lvl7pPr>
            <a:lvl8pPr defTabSz="914400">
              <a:defRPr>
                <a:solidFill>
                  <a:schemeClr val="tx2"/>
                </a:solidFill>
              </a:defRPr>
            </a:lvl8pPr>
            <a:lvl9pPr defTabSz="914400">
              <a:defRPr>
                <a:solidFill>
                  <a:schemeClr val="tx2"/>
                </a:solidFill>
              </a:defRPr>
            </a:lvl9pPr>
          </a:lstStyle>
          <a:p>
            <a:r>
              <a:rPr lang="en"/>
              <a:t>Crianças pequenas</a:t>
            </a:r>
            <a:r>
              <a:rPr lang="en" dirty="0"/>
              <a:t> </a:t>
            </a:r>
            <a:endParaRPr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816" y="333375"/>
            <a:ext cx="1712197" cy="1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9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/>
        </p:nvSpPr>
        <p:spPr>
          <a:xfrm>
            <a:off x="371476" y="1740312"/>
            <a:ext cx="7244808" cy="8470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en"/>
              <a:t>5 </a:t>
            </a:r>
            <a:r>
              <a:rPr lang="en" dirty="0"/>
              <a:t>a 18 anos </a:t>
            </a:r>
            <a:r>
              <a:rPr lang="en"/>
              <a:t>⇒ </a:t>
            </a:r>
            <a:r>
              <a:rPr lang="en" dirty="0"/>
              <a:t>moderado/</a:t>
            </a:r>
            <a:r>
              <a:rPr lang="en"/>
              <a:t>intenso </a:t>
            </a:r>
            <a:r>
              <a:rPr lang="en" dirty="0"/>
              <a:t>por </a:t>
            </a:r>
            <a:r>
              <a:rPr lang="en"/>
              <a:t>90 </a:t>
            </a:r>
            <a:r>
              <a:rPr lang="en" dirty="0"/>
              <a:t>min/dia ou pelo menos 7 horas por semana</a:t>
            </a:r>
            <a:endParaRPr dirty="0"/>
          </a:p>
        </p:txBody>
      </p:sp>
      <p:sp>
        <p:nvSpPr>
          <p:cNvPr id="553" name="Shape 553"/>
          <p:cNvSpPr txBox="1"/>
          <p:nvPr/>
        </p:nvSpPr>
        <p:spPr>
          <a:xfrm>
            <a:off x="371475" y="333375"/>
            <a:ext cx="10012681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defTabSz="914400">
              <a:defRPr>
                <a:solidFill>
                  <a:schemeClr val="tx2"/>
                </a:solidFill>
              </a:defRPr>
            </a:lvl2pPr>
            <a:lvl3pPr defTabSz="914400">
              <a:defRPr>
                <a:solidFill>
                  <a:schemeClr val="tx2"/>
                </a:solidFill>
              </a:defRPr>
            </a:lvl3pPr>
            <a:lvl4pPr defTabSz="914400">
              <a:defRPr>
                <a:solidFill>
                  <a:schemeClr val="tx2"/>
                </a:solidFill>
              </a:defRPr>
            </a:lvl4pPr>
            <a:lvl5pPr defTabSz="914400">
              <a:defRPr>
                <a:solidFill>
                  <a:schemeClr val="tx2"/>
                </a:solidFill>
              </a:defRPr>
            </a:lvl5pPr>
            <a:lvl6pPr defTabSz="914400">
              <a:defRPr>
                <a:solidFill>
                  <a:schemeClr val="tx2"/>
                </a:solidFill>
              </a:defRPr>
            </a:lvl6pPr>
            <a:lvl7pPr defTabSz="914400">
              <a:defRPr>
                <a:solidFill>
                  <a:schemeClr val="tx2"/>
                </a:solidFill>
              </a:defRPr>
            </a:lvl7pPr>
            <a:lvl8pPr defTabSz="914400">
              <a:defRPr>
                <a:solidFill>
                  <a:schemeClr val="tx2"/>
                </a:solidFill>
              </a:defRPr>
            </a:lvl8pPr>
            <a:lvl9pPr defTabSz="914400">
              <a:defRPr>
                <a:solidFill>
                  <a:schemeClr val="tx2"/>
                </a:solidFill>
              </a:defRPr>
            </a:lvl9pPr>
          </a:lstStyle>
          <a:p>
            <a:r>
              <a:rPr lang="en" dirty="0"/>
              <a:t>Exercício -  crianças e adolescentes</a:t>
            </a:r>
            <a:endParaRPr dirty="0"/>
          </a:p>
        </p:txBody>
      </p:sp>
      <p:sp>
        <p:nvSpPr>
          <p:cNvPr id="554" name="Shape 554"/>
          <p:cNvSpPr txBox="1"/>
          <p:nvPr/>
        </p:nvSpPr>
        <p:spPr>
          <a:xfrm>
            <a:off x="371475" y="3155971"/>
            <a:ext cx="10592955" cy="8470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en" dirty="0"/>
              <a:t>Independente da atividade, deve ser realizada, no mínimo, 150 minutos </a:t>
            </a:r>
            <a:r>
              <a:rPr lang="en"/>
              <a:t>de atividades </a:t>
            </a:r>
            <a:r>
              <a:rPr lang="en" dirty="0"/>
              <a:t>por dia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26506FC-4C27-4A5C-83AB-7220870F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816" y="333375"/>
            <a:ext cx="1712197" cy="1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6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1475" y="2176006"/>
            <a:ext cx="8950945" cy="273555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Ajuda aos pais conhecerem seus filhos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Auxilia no comportamento, humor e desenvolvimento (motor, cognitivo, social e emocional)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Comunicação positiva e relaxamento de períodos mais tensos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Leitura de livros com histórias infantis apropriadas para cada idade (ouvir – ler – folhear – repetir ): exercício de memória</a:t>
            </a:r>
          </a:p>
        </p:txBody>
      </p:sp>
      <p:pic>
        <p:nvPicPr>
          <p:cNvPr id="4915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68" y="333375"/>
            <a:ext cx="2552606" cy="250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553">
            <a:extLst>
              <a:ext uri="{FF2B5EF4-FFF2-40B4-BE49-F238E27FC236}">
                <a16:creationId xmlns="" xmlns:a16="http://schemas.microsoft.com/office/drawing/2014/main" id="{D09CA215-28C6-4ACA-B380-85019AE3C7D2}"/>
              </a:ext>
            </a:extLst>
          </p:cNvPr>
          <p:cNvSpPr txBox="1"/>
          <p:nvPr/>
        </p:nvSpPr>
        <p:spPr>
          <a:xfrm>
            <a:off x="371475" y="333375"/>
            <a:ext cx="10012681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defTabSz="914400">
              <a:defRPr>
                <a:solidFill>
                  <a:schemeClr val="tx2"/>
                </a:solidFill>
              </a:defRPr>
            </a:lvl2pPr>
            <a:lvl3pPr defTabSz="914400">
              <a:defRPr>
                <a:solidFill>
                  <a:schemeClr val="tx2"/>
                </a:solidFill>
              </a:defRPr>
            </a:lvl3pPr>
            <a:lvl4pPr defTabSz="914400">
              <a:defRPr>
                <a:solidFill>
                  <a:schemeClr val="tx2"/>
                </a:solidFill>
              </a:defRPr>
            </a:lvl4pPr>
            <a:lvl5pPr defTabSz="914400">
              <a:defRPr>
                <a:solidFill>
                  <a:schemeClr val="tx2"/>
                </a:solidFill>
              </a:defRPr>
            </a:lvl5pPr>
            <a:lvl6pPr defTabSz="914400">
              <a:defRPr>
                <a:solidFill>
                  <a:schemeClr val="tx2"/>
                </a:solidFill>
              </a:defRPr>
            </a:lvl6pPr>
            <a:lvl7pPr defTabSz="914400">
              <a:defRPr>
                <a:solidFill>
                  <a:schemeClr val="tx2"/>
                </a:solidFill>
              </a:defRPr>
            </a:lvl7pPr>
            <a:lvl8pPr defTabSz="914400">
              <a:defRPr>
                <a:solidFill>
                  <a:schemeClr val="tx2"/>
                </a:solidFill>
              </a:defRPr>
            </a:lvl8pPr>
            <a:lvl9pPr defTabSz="914400">
              <a:defRPr>
                <a:solidFill>
                  <a:schemeClr val="tx2"/>
                </a:solidFill>
              </a:defRPr>
            </a:lvl9pPr>
          </a:lstStyle>
          <a:p>
            <a:r>
              <a:rPr lang="en" dirty="0"/>
              <a:t>Brincar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764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85344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3573219"/>
            <a:ext cx="3341881" cy="29893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76" y="199560"/>
            <a:ext cx="3045024" cy="32960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41" y="333375"/>
            <a:ext cx="2855151" cy="2989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25" y="2375211"/>
            <a:ext cx="6180626" cy="314329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10" y="3932059"/>
            <a:ext cx="3749710" cy="2702916"/>
          </a:xfrm>
        </p:spPr>
      </p:pic>
    </p:spTree>
    <p:extLst>
      <p:ext uri="{BB962C8B-B14F-4D97-AF65-F5344CB8AC3E}">
        <p14:creationId xmlns:p14="http://schemas.microsoft.com/office/powerpoint/2010/main" val="268223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85344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070000"/>
            <a:ext cx="3341881" cy="29893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76" y="199560"/>
            <a:ext cx="3045024" cy="32960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41" y="333375"/>
            <a:ext cx="2855151" cy="2989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25" y="2375211"/>
            <a:ext cx="6180626" cy="314329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93" y="3472183"/>
            <a:ext cx="3749710" cy="2702916"/>
          </a:xfrm>
        </p:spPr>
      </p:pic>
      <p:sp>
        <p:nvSpPr>
          <p:cNvPr id="3" name="Fluxograma: Armazenamento de acesso sequencial 8">
            <a:extLst>
              <a:ext uri="{FF2B5EF4-FFF2-40B4-BE49-F238E27FC236}">
                <a16:creationId xmlns="" xmlns:a16="http://schemas.microsoft.com/office/drawing/2014/main" id="{B00268D9-78E8-4569-8CAB-0D22435DF837}"/>
              </a:ext>
            </a:extLst>
          </p:cNvPr>
          <p:cNvSpPr/>
          <p:nvPr/>
        </p:nvSpPr>
        <p:spPr>
          <a:xfrm>
            <a:off x="828166" y="1667026"/>
            <a:ext cx="5868537" cy="2805949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de 2 anos: Zero</a:t>
            </a:r>
          </a:p>
          <a:p>
            <a:pPr algn="ctr"/>
            <a:r>
              <a:rPr lang="pt-BR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5 anos: 30-60 min</a:t>
            </a:r>
          </a:p>
          <a:p>
            <a:pPr algn="ctr"/>
            <a:r>
              <a:rPr lang="pt-BR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Após 6-7anos: 1-2 h/dia</a:t>
            </a:r>
          </a:p>
          <a:p>
            <a:pPr algn="ctr"/>
            <a:r>
              <a:rPr lang="pt-BR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Sempre com supervisão</a:t>
            </a:r>
          </a:p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05068" y="6184483"/>
            <a:ext cx="1142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https://www.sbp.com.br/fileadmin/user_upload/_22246c-ManOrient_-__MenosTelas__MaisSaude.pdf</a:t>
            </a:r>
          </a:p>
        </p:txBody>
      </p:sp>
    </p:spTree>
    <p:extLst>
      <p:ext uri="{BB962C8B-B14F-4D97-AF65-F5344CB8AC3E}">
        <p14:creationId xmlns:p14="http://schemas.microsoft.com/office/powerpoint/2010/main" val="185754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Acidentes são Evitáveis: Proteção Social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755269"/>
            <a:ext cx="11820525" cy="422885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deixar a criança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supervisão constante (olhar sempre!)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deixar a criança brincar com lâminas de faca, tesoura, gilete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deixar a criança sozinha na cozinha, lavanderia, uso de equipamentos ou aparelhos elétricos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deixar a criança andar ou atravessar as ruas sozinha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deixar a criança subir ou descer sozinha escadas-rolantes ou elevadores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deixar a criança perto de janelas abertas ou parapeitos ou varandas sem grades ou telas de proteção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deixar a criança sozinha em praias, cachoeiras, piscinas</a:t>
            </a:r>
          </a:p>
        </p:txBody>
      </p:sp>
    </p:spTree>
    <p:extLst>
      <p:ext uri="{BB962C8B-B14F-4D97-AF65-F5344CB8AC3E}">
        <p14:creationId xmlns:p14="http://schemas.microsoft.com/office/powerpoint/2010/main" val="1449625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Desenho técnico&#10;&#10;Descrição gerada automaticamente">
            <a:extLst>
              <a:ext uri="{FF2B5EF4-FFF2-40B4-BE49-F238E27FC236}">
                <a16:creationId xmlns="" xmlns:a16="http://schemas.microsoft.com/office/drawing/2014/main" id="{E826728E-FF42-4B22-8217-1C771B7CB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234427"/>
            <a:ext cx="10568189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Acidentes são Evitáveis: Alerta e Cuidados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957277"/>
            <a:ext cx="10954555" cy="493179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Atropelamentos (colocar sinalização e quebra-molas no quarteirão)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Afogamentos (banheiras, piscinas, praias, cachoeiras)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Queimaduras (evitar fogos de artifício, cigarros, panelas quentes)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Intermação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(exposição excessiva ao Sol ou altas temperaturas)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Choques elétricos (uso de protetores de tomadas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Intoxicações (deixar frascos e vasilhames de limpeza fora do alcance)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Traumas por impacto (brinquedos pesados e pontiagudos, quinas)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Quedas (uso de meias </a:t>
            </a:r>
            <a:r>
              <a:rPr lang="pt-B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anti-derrapantes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superfícies molhadas)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Asfixia por aspiração, sufocação (correntes e cordões no pescoço)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Fraturas e contusões por violência ou abusos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33C570A-ECBA-4369-98B4-EDD36BC6F32D}"/>
              </a:ext>
            </a:extLst>
          </p:cNvPr>
          <p:cNvSpPr txBox="1"/>
          <p:nvPr/>
        </p:nvSpPr>
        <p:spPr>
          <a:xfrm>
            <a:off x="-959006" y="6266986"/>
            <a:ext cx="13039493" cy="36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https://www.sbp.com.br/fileadmin/user_upload/_22337c-ManOrient_-_Os_Acidentes_Sao_Evitaveis__1_.pdf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35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="" xmlns:a16="http://schemas.microsoft.com/office/drawing/2014/main" id="{44AFC6C6-12CE-4346-AEBC-493B8EBF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flipH="1">
            <a:off x="5107259" y="666206"/>
            <a:ext cx="67910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criança aprende por meio da interação e de relacionamentos significativos, nos quais há afeto e estabelecimento de vínculo com outra criança, com outro adulto e com ela mesma nos mais diversos contextos e espaços, como em casa, na escola, no parque, no clube, na comunidade, ou seja, em todo lugar e, por isso, é importante o acesso e a qualidade dos  ambientes.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Trabalho equipe, mãos, fazendo, um, coração, logotipo Clipart | k15505857 |  Foto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0" y="794842"/>
            <a:ext cx="4371277" cy="5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1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29552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problemas agudos e médicos: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623387"/>
            <a:ext cx="10515600" cy="433144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Febre &gt; acima de 38 graus Celsius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Pequenos cortes, feridas, arranhaduras ou lacerações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Mordidas (de colegas) ou picadas de insetos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Engasgos ou vômitos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Desmaios (síncopes)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Queimaduras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Crises convulsivas (lembrar de proteger a cabeça e a língua e colocar a criança de lado protegida)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Quedas com traumatismo crâneo-encefálico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perda da consciência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69877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Estojo-de-Primeiros-Socorros: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892993"/>
            <a:ext cx="11820525" cy="592732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Pacote com compressas de gazes 4 x 4 esterilizadas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Pacote de algodão ou cotonetes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 fisiológico em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flaconetes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solução antisséptica ou água oxigenada-10v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Curativos ou esparadrapos adesivos de vários tamanhos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Ataduras de algodão crepe (faixas estreita, média e larga)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Tesourinha com pontas arredondadas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Pinça e Termômetro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Luvas e Máscaras descartáveis (tamanho médio)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Analgésico p febre ou dor tipo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Tylenol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Novalgina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gotas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Anti-espasmódico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tipo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Buscopan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gotas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Colírio tipo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Tears</a:t>
            </a:r>
            <a:endParaRPr lang="pt-B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Pomada tipo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Nebacetin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Trok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</a:t>
            </a:r>
            <a:r>
              <a:rPr lang="pt-BR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Drenison</a:t>
            </a:r>
            <a:endParaRPr lang="pt-B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00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4214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Telefones de Emergências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5011" y="1320715"/>
            <a:ext cx="11638209" cy="524983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Nacional de Informações Tóxico-Farmacológicas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https://sinitox.icict.fiocruz.br</a:t>
            </a: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TEL: 0-800-722-6001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Campinas: Centro de Controle de Intoxicações – CCI-UNICAMP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(19) 3521-7555 (emergências) ou (19) 3521-7573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cci@fcm.unicamp.br 		sms@prefeitura.sp.gov.br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Telefone de ambulância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Telefone de corpo-dos-bombeiros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Telefones da Diretoria do FEAC e outros de contato necessários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Cursos de Primeiros Socorros da Fundação Salvar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www.fundacaosalvar.org.br 		https://youtu.be/uVgiCJn-Ys8</a:t>
            </a:r>
          </a:p>
        </p:txBody>
      </p:sp>
    </p:spTree>
    <p:extLst>
      <p:ext uri="{BB962C8B-B14F-4D97-AF65-F5344CB8AC3E}">
        <p14:creationId xmlns:p14="http://schemas.microsoft.com/office/powerpoint/2010/main" val="1503453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2D26913-FDD0-470E-86A8-2155650D11AD}"/>
              </a:ext>
            </a:extLst>
          </p:cNvPr>
          <p:cNvSpPr txBox="1"/>
          <p:nvPr/>
        </p:nvSpPr>
        <p:spPr>
          <a:xfrm>
            <a:off x="371475" y="1420201"/>
            <a:ext cx="11452663" cy="45823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5715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80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/>
              <a:t>Os acidentes são evitáveis e, na maioria das vezes, o perigo está dentro de casa!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solidFill>
                  <a:srgbClr val="FFFF00"/>
                </a:solidFill>
              </a:rPr>
              <a:t>https://www.sbp.com.br/fileadmin/user_ upload/_22337c-ManOrient_-_Os_Acidentes_ Sao_Evitaveis__1_.pdf</a:t>
            </a:r>
          </a:p>
          <a:p>
            <a:pPr>
              <a:spcBef>
                <a:spcPts val="0"/>
              </a:spcBef>
            </a:pP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Acidentes Domésticos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solidFill>
                  <a:srgbClr val="FFFF00"/>
                </a:solidFill>
              </a:rPr>
              <a:t>https://www.sbp.com.br/especiais/pediatria-para-familias/prevencao-de-acidentes/ acidentes-</a:t>
            </a:r>
            <a:r>
              <a:rPr lang="pt-BR" sz="1800" dirty="0" err="1">
                <a:solidFill>
                  <a:srgbClr val="FFFF00"/>
                </a:solidFill>
              </a:rPr>
              <a:t>domesticos</a:t>
            </a:r>
            <a:r>
              <a:rPr lang="pt-BR" sz="1800" dirty="0">
                <a:solidFill>
                  <a:srgbClr val="FFFF00"/>
                </a:solidFill>
              </a:rPr>
              <a:t>/</a:t>
            </a:r>
          </a:p>
          <a:p>
            <a:pPr>
              <a:spcBef>
                <a:spcPts val="0"/>
              </a:spcBef>
            </a:pP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Prevenção de afogamento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solidFill>
                  <a:srgbClr val="FFFF00"/>
                </a:solidFill>
              </a:rPr>
              <a:t>https://www.sbp.com.br/especiais/pediatria-para-familias/prevencao-de-acidentes/ </a:t>
            </a:r>
            <a:r>
              <a:rPr lang="pt-BR" sz="1800" dirty="0" err="1">
                <a:solidFill>
                  <a:srgbClr val="FFFF00"/>
                </a:solidFill>
              </a:rPr>
              <a:t>prevencao</a:t>
            </a:r>
            <a:r>
              <a:rPr lang="pt-BR" sz="1800" dirty="0">
                <a:solidFill>
                  <a:srgbClr val="FFFF00"/>
                </a:solidFill>
              </a:rPr>
              <a:t>-ao-afogamento/</a:t>
            </a:r>
          </a:p>
          <a:p>
            <a:pPr>
              <a:spcBef>
                <a:spcPts val="0"/>
              </a:spcBef>
            </a:pP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/>
              <a:t>Prevenção de Queimaduras em tempos de Covid-19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solidFill>
                  <a:srgbClr val="FFFF00"/>
                </a:solidFill>
              </a:rPr>
              <a:t>https://www.sbp.com.br/fileadmin/user_ upload/22630b-NA_-_Prevencao_Queimaduras_tempos_Covid19.pdf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07415FB-E122-432F-B228-E0AF82D46AF2}"/>
              </a:ext>
            </a:extLst>
          </p:cNvPr>
          <p:cNvSpPr txBox="1"/>
          <p:nvPr/>
        </p:nvSpPr>
        <p:spPr>
          <a:xfrm>
            <a:off x="371475" y="333375"/>
            <a:ext cx="7754046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Departamento de Segurança da SBP</a:t>
            </a:r>
          </a:p>
        </p:txBody>
      </p:sp>
    </p:spTree>
    <p:extLst>
      <p:ext uri="{BB962C8B-B14F-4D97-AF65-F5344CB8AC3E}">
        <p14:creationId xmlns:p14="http://schemas.microsoft.com/office/powerpoint/2010/main" val="3136695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Direito de Brincar - 1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321103"/>
            <a:ext cx="10821537" cy="525470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Brincar estimula a criatividade e o desenvolvimento social, emocional, cognitivo e físico da criança e do adolescente como um todo, independente do seu grau de capacidade. O brincar é fundamental no fortalecimento da empatia e resiliência da criança, ajudando a criar uma cultura de paz.​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direito de brincar está garantido pelo Artigo 31 da Convenção das Nações Unidas Sobre os Direitos da Criança: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"Os Estados Partes reconhecem o direito da criança ao descanso e lazer, a participar do brincar e das atividades recreativas e a participar livremente da  vida cultural e das artes".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Convenção dos Direitos da Criança das Nações Unidas e </a:t>
            </a:r>
            <a:r>
              <a:rPr lang="pt-BR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 31</a:t>
            </a:r>
          </a:p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https://d6f9000a-e970-468e-9c4a-ea83d926c783.filesusr.com/ugd/03465a_3254bb8ce2064360b6b452c780807f44.pdf</a:t>
            </a:r>
          </a:p>
        </p:txBody>
      </p:sp>
    </p:spTree>
    <p:extLst>
      <p:ext uri="{BB962C8B-B14F-4D97-AF65-F5344CB8AC3E}">
        <p14:creationId xmlns:p14="http://schemas.microsoft.com/office/powerpoint/2010/main" val="319150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615491"/>
            <a:ext cx="11459969" cy="468224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Brasil, o direito de brincar está presente na Constituição Brasileira (Artigo 227/1988), no ECA - Estatuto da Criança e do Adolescente (Artigo 16/1990), na Lei de Diretrizes e Bases da Educação (1996), na Lei Brasileira de Inclusão da Pessoa com Deficiência (2016) e no Marco Legal da Primeira Infância (Artigo 17/2016).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Brincar em casa, na escola, em parques, em clubes sempre com regras de convívio, segurança e proteção social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Alternativas de brinquedos / idades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International Play </a:t>
            </a:r>
            <a:r>
              <a:rPr lang="pt-BR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</a:t>
            </a:r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Brasil </a:t>
            </a:r>
          </a:p>
          <a:p>
            <a:pPr marL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https://ipabrasil.org.br/obrincar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DD6B255-561D-4A3B-8A4B-F5C71EFD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Direito de Brincar - 2</a:t>
            </a:r>
          </a:p>
        </p:txBody>
      </p:sp>
    </p:spTree>
    <p:extLst>
      <p:ext uri="{BB962C8B-B14F-4D97-AF65-F5344CB8AC3E}">
        <p14:creationId xmlns:p14="http://schemas.microsoft.com/office/powerpoint/2010/main" val="159144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494A2E4-28D3-40FC-93CB-7134BC53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17" y="336385"/>
            <a:ext cx="9441366" cy="61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0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A511DD1-1894-42F8-BBCD-4BA5DF89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029" y="0"/>
            <a:ext cx="6051396" cy="61644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3640" y="6267455"/>
            <a:ext cx="111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https://www.sbp.com.br/fileadmin/user_upload/manual_orientacao_sbp_cen1.pdf</a:t>
            </a:r>
          </a:p>
        </p:txBody>
      </p:sp>
    </p:spTree>
    <p:extLst>
      <p:ext uri="{BB962C8B-B14F-4D97-AF65-F5344CB8AC3E}">
        <p14:creationId xmlns:p14="http://schemas.microsoft.com/office/powerpoint/2010/main" val="468572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3" y="333376"/>
            <a:ext cx="9159498" cy="61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333375"/>
            <a:ext cx="2653215" cy="18745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8C45EC1-F723-4A71-9D38-F4753D29ABA2}"/>
              </a:ext>
            </a:extLst>
          </p:cNvPr>
          <p:cNvSpPr txBox="1"/>
          <p:nvPr/>
        </p:nvSpPr>
        <p:spPr>
          <a:xfrm>
            <a:off x="371476" y="3233854"/>
            <a:ext cx="11493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Proporcionar à criança oportunidades para que tenha um desenvolvimento adequado é talvez o que de mais importante se pode oferecer à humanidade.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960E0F3-C30F-47F7-AB1B-5817CB17B764}"/>
              </a:ext>
            </a:extLst>
          </p:cNvPr>
          <p:cNvSpPr txBox="1"/>
          <p:nvPr/>
        </p:nvSpPr>
        <p:spPr>
          <a:xfrm>
            <a:off x="-861682" y="5526139"/>
            <a:ext cx="867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Manual de vigilância do DI no contexto da AIDPI. OPAS, 2005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AAB44CC9-F159-4B72-B584-71FB033B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96" y="333375"/>
            <a:ext cx="2653215" cy="187456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3650A88B-256D-47BF-9B5C-B9DA85E7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18" y="333375"/>
            <a:ext cx="2653215" cy="187456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92878163-4B7B-46A4-9186-C3A6B146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40" y="333375"/>
            <a:ext cx="2653215" cy="187456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34096" y="6143223"/>
            <a:ext cx="102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https://www.paho.org/spanish/ad/fch/ca/si-desenvolvimento.pdf</a:t>
            </a:r>
          </a:p>
        </p:txBody>
      </p:sp>
    </p:spTree>
    <p:extLst>
      <p:ext uri="{BB962C8B-B14F-4D97-AF65-F5344CB8AC3E}">
        <p14:creationId xmlns:p14="http://schemas.microsoft.com/office/powerpoint/2010/main" val="316290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 fala e linguagem - 1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922890"/>
            <a:ext cx="11820525" cy="574785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1-2 meses: choros e sons de vocalização: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aaa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eee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uuu</a:t>
            </a:r>
            <a:endParaRPr lang="pt-B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 meses: choros estridentes e gritinhos mas também alternando com sorrisos sociais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4-5 meses: sons mais guturais: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aaa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mmm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chiiii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ouvir música suave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7-8 meses: presta mais atenção às sílabas: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dáá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máá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cáá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miiaauu</a:t>
            </a:r>
            <a:endParaRPr lang="pt-B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8-10 meses: compreende certas palavras&gt;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mamá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mamãe, papai, au-au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12-14 meses: fala e compreende: mamãe, papai, miau,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quéé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aponta p objetos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16-17 meses: fala e compreende bem: nome e 8-10 palavras (vovó, titia)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18-24 meses: fala e compreende frases simples e sim e não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24-30 meses: fala e compreende palavras-frases simples (30-50 palavras)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anos: fala e compreende frases coloquiais e vocabulário de 600-900 palavras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4-6 anos: já se comunica, fala frases inteiras, conta histórias, 2 a 3 mil palavras</a:t>
            </a:r>
          </a:p>
        </p:txBody>
      </p:sp>
    </p:spTree>
    <p:extLst>
      <p:ext uri="{BB962C8B-B14F-4D97-AF65-F5344CB8AC3E}">
        <p14:creationId xmlns:p14="http://schemas.microsoft.com/office/powerpoint/2010/main" val="4274797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/>
            <a:extLst>
              <a:ext uri="{FF2B5EF4-FFF2-40B4-BE49-F238E27FC236}">
                <a16:creationId xmlns="" xmlns:a16="http://schemas.microsoft.com/office/drawing/2014/main" id="{4674695C-8431-4A35-9733-A5158C98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82" y="100968"/>
            <a:ext cx="8993582" cy="616666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5307" y="6267636"/>
            <a:ext cx="1068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C000"/>
                </a:solidFill>
              </a:rPr>
              <a:t>Sindrome do </a:t>
            </a:r>
            <a:r>
              <a:rPr lang="pt-BR" b="1" dirty="0" err="1" smtClean="0">
                <a:solidFill>
                  <a:srgbClr val="FFC000"/>
                </a:solidFill>
              </a:rPr>
              <a:t>BeBê</a:t>
            </a:r>
            <a:r>
              <a:rPr lang="pt-BR" b="1" dirty="0" smtClean="0">
                <a:solidFill>
                  <a:srgbClr val="FFC000"/>
                </a:solidFill>
              </a:rPr>
              <a:t> Sacudido:  https</a:t>
            </a:r>
            <a:r>
              <a:rPr lang="pt-BR" b="1" dirty="0">
                <a:solidFill>
                  <a:srgbClr val="FFC000"/>
                </a:solidFill>
              </a:rPr>
              <a:t>://www.youtube.com/watch?v=o0vASBX8CQ0&amp;t=80s</a:t>
            </a:r>
          </a:p>
        </p:txBody>
      </p:sp>
    </p:spTree>
    <p:extLst>
      <p:ext uri="{BB962C8B-B14F-4D97-AF65-F5344CB8AC3E}">
        <p14:creationId xmlns:p14="http://schemas.microsoft.com/office/powerpoint/2010/main" val="3069514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299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1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4336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 fala e da linguagem - 2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957021"/>
            <a:ext cx="11820525" cy="580210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linguagem receptiva desenvolve antes do que a linguagem expressiva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compreensão de palavras aumenta a partir de 9-10 meses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Aos 12-18 meses o vocabulário receptivo pode ter 20 -100 palavras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Depois dos 18 meses os vocabulários receptivo e expressivo aumentam a cada dia, progressivamente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Aos 2 anos o desenvolvimento da fala e da linguagem permite o desenvolvimento cognitivo mais amplo e mais comunicativo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Piaget: 2 a 6 anos &gt; pré-operacional (imagens mentais com senso simbólico) </a:t>
            </a:r>
            <a:endParaRPr lang="pt-BR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 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 lá </a:t>
            </a:r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fora, vamos sair agora, quem vai escovar os dentes?</a:t>
            </a:r>
            <a:endParaRPr lang="pt-B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Realidade e fantasia se misturam no “eu” e nos pensamentos mágicos e na imaginação ao brincar com irmãos ou amigos ou “medo dos monstros”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Piaget: &gt; 6 anos &gt; operações mentais concretas de “causas-efeitos”</a:t>
            </a:r>
          </a:p>
        </p:txBody>
      </p:sp>
    </p:spTree>
    <p:extLst>
      <p:ext uri="{BB962C8B-B14F-4D97-AF65-F5344CB8AC3E}">
        <p14:creationId xmlns:p14="http://schemas.microsoft.com/office/powerpoint/2010/main" val="260598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brilbebe.files.wordpress.com/2017/01/mae-lendo-para-be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66" y="529996"/>
            <a:ext cx="5630092" cy="37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33375"/>
            <a:ext cx="3662416" cy="42274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273" y="4016339"/>
            <a:ext cx="3842280" cy="25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105156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 fala e linguagem - 3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896496"/>
            <a:ext cx="11820525" cy="596150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Importância de falar, conversar, cantarolar músicas com a criança, sempre!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Ampliar o vocabulário criando momentos de tranquilidade para folhear um livro, revista ou publicação infantil ilustrada dando nome para cada imagem com clareza: Sol, au-au, casa, nuvem, menino...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Estimular brincadeiras de “faz-de-conta” com objetos no dia-a-dia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 um livro, repetidas vezes, ajuda no desenvolvimento da memória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Converse com a criança sobre o que você está fazendo: vamos guardar este brinquedo, vamos tomar banho, vamos esticar a toalha, um-dois-três-e-já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Inventar histórias juntos e estimular a criança a contar também e desenvolver a expressão oral e ajuda na socialização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Ouvir e cantar músicas com rimas e movimentos corporais (bater palmas, tocar o nariz, sentar no chão, pular para cima, balançar os braços...)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Brincadeiras de roda e todos cantando juntos com outras crianças</a:t>
            </a:r>
          </a:p>
        </p:txBody>
      </p:sp>
    </p:spTree>
    <p:extLst>
      <p:ext uri="{BB962C8B-B14F-4D97-AF65-F5344CB8AC3E}">
        <p14:creationId xmlns:p14="http://schemas.microsoft.com/office/powerpoint/2010/main" val="93496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264" y="114434"/>
            <a:ext cx="10515600" cy="1098762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da fala e da linguagem - 4 </a:t>
            </a:r>
            <a:b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aprendendo a ajudar a fazer também: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851" y="1355502"/>
            <a:ext cx="10552224" cy="523861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 anos: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guardar seus brinquedos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guardar os sapatos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tirar a própria roupa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colocar as roupas usadas no cesto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tirar os pratos da mesa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4-5 anos: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arrumar a cama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guardar as roupas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 um pano de limpeza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 as plantas nos vasos ou no jardim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fazer biscoitos </a:t>
            </a:r>
          </a:p>
        </p:txBody>
      </p:sp>
    </p:spTree>
    <p:extLst>
      <p:ext uri="{BB962C8B-B14F-4D97-AF65-F5344CB8AC3E}">
        <p14:creationId xmlns:p14="http://schemas.microsoft.com/office/powerpoint/2010/main" val="170636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="" xmlns:a16="http://schemas.microsoft.com/office/drawing/2014/main" id="{E95902BA-57AE-4132-8AC1-9CEEAB856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285750"/>
            <a:ext cx="106394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2243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2213</Words>
  <Application>Microsoft Office PowerPoint</Application>
  <PresentationFormat>Widescreen</PresentationFormat>
  <Paragraphs>232</Paragraphs>
  <Slides>42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Tahoma</vt:lpstr>
      <vt:lpstr>Wingdings</vt:lpstr>
      <vt:lpstr>Wingdings 3</vt:lpstr>
      <vt:lpstr>Fatia</vt:lpstr>
      <vt:lpstr>Tema do Office</vt:lpstr>
      <vt:lpstr>Infância: Uma Janela de Oportunidades de Saúde</vt:lpstr>
      <vt:lpstr>Apresentação do PowerPoint</vt:lpstr>
      <vt:lpstr>Apresentação do PowerPoint</vt:lpstr>
      <vt:lpstr>Desenvolvimento da fala e linguagem - 1</vt:lpstr>
      <vt:lpstr>Desenvolvimento da fala e da linguagem - 2</vt:lpstr>
      <vt:lpstr>Apresentação do PowerPoint</vt:lpstr>
      <vt:lpstr>Desenvolvimento da fala e linguagem - 3</vt:lpstr>
      <vt:lpstr>Desenvolvimento da fala e da linguagem - 4  e aprendendo a ajudar a fazer também:</vt:lpstr>
      <vt:lpstr>Apresentação do PowerPoint</vt:lpstr>
      <vt:lpstr>Apresentação do PowerPoint</vt:lpstr>
      <vt:lpstr>Principais Transtornos da Fala e Linguagem</vt:lpstr>
      <vt:lpstr>Apresentação do PowerPoint</vt:lpstr>
      <vt:lpstr>Apresentação do PowerPoint</vt:lpstr>
      <vt:lpstr>Desenvolvimento das Habilidades Psicomotoras </vt:lpstr>
      <vt:lpstr>Desenvolvimento das Habilidades           Psicomotoras finas</vt:lpstr>
      <vt:lpstr>Principais transtornos da psicomotricidade</vt:lpstr>
      <vt:lpstr>Apresentação do PowerPoint</vt:lpstr>
      <vt:lpstr>Principais problemas de aprendizagem</vt:lpstr>
      <vt:lpstr>Apresentação do PowerPoint</vt:lpstr>
      <vt:lpstr>Exercício físico</vt:lpstr>
      <vt:lpstr>Apresentação do PowerPoint</vt:lpstr>
      <vt:lpstr>Apresentação do PowerPoint</vt:lpstr>
      <vt:lpstr>Apresentação do PowerPoint</vt:lpstr>
      <vt:lpstr>Telas</vt:lpstr>
      <vt:lpstr>Telas</vt:lpstr>
      <vt:lpstr>Acidentes são Evitáveis: Proteção Social</vt:lpstr>
      <vt:lpstr>Apresentação do PowerPoint</vt:lpstr>
      <vt:lpstr>Acidentes são Evitáveis: Alerta e Cuidados</vt:lpstr>
      <vt:lpstr>Apresentação do PowerPoint</vt:lpstr>
      <vt:lpstr>Principais problemas agudos e médicos: </vt:lpstr>
      <vt:lpstr>Estojo-de-Primeiros-Socorros:</vt:lpstr>
      <vt:lpstr>Telefones de Emergências</vt:lpstr>
      <vt:lpstr>Apresentação do PowerPoint</vt:lpstr>
      <vt:lpstr>Direito de Brincar - 1</vt:lpstr>
      <vt:lpstr>Direito de Brincar - 2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Infância: Uma Janela de Oportunidades de Saúde</dc:title>
  <dc:creator>CARLOS A L OLIVEIRA</dc:creator>
  <cp:lastModifiedBy>EVELYN EISENSTEIN</cp:lastModifiedBy>
  <cp:revision>44</cp:revision>
  <dcterms:created xsi:type="dcterms:W3CDTF">2020-10-17T16:07:58Z</dcterms:created>
  <dcterms:modified xsi:type="dcterms:W3CDTF">2020-10-27T15:44:43Z</dcterms:modified>
</cp:coreProperties>
</file>